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84" r:id="rId2"/>
    <p:sldId id="257" r:id="rId3"/>
    <p:sldId id="282" r:id="rId4"/>
    <p:sldId id="269" r:id="rId5"/>
    <p:sldId id="285" r:id="rId6"/>
    <p:sldId id="275" r:id="rId7"/>
    <p:sldId id="28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sz="3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sz="3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sz="3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sz="3200" kern="1200">
        <a:solidFill>
          <a:schemeClr val="tx1"/>
        </a:solidFill>
        <a:latin typeface="Times" pitchFamily="-72" charset="0"/>
        <a:ea typeface="ＭＳ Ｐゴシック" pitchFamily="-72" charset="-128"/>
        <a:cs typeface="ＭＳ Ｐゴシック" pitchFamily="-7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92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12" Type="http://schemas.openxmlformats.org/officeDocument/2006/relationships/image" Target="../media/image21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11" Type="http://schemas.openxmlformats.org/officeDocument/2006/relationships/image" Target="../media/image20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609D104-8CE9-4DBE-9F58-C89198B7A256}" type="datetimeFigureOut">
              <a:rPr lang="en-US"/>
              <a:pPr>
                <a:defRPr/>
              </a:pPr>
              <a:t>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smtClean="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459FCFE-3B6A-4993-BF99-BC1D76BCA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83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54C7E934-71F6-4E4F-825F-8D750C01A6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36536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pitchFamily="-72" charset="-128"/>
        <a:cs typeface="ＭＳ Ｐゴシック" pitchFamily="-7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pitchFamily="-7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pitchFamily="-7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pitchFamily="-7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pitchFamily="-7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72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7B2FFA-FEF4-44A1-8A87-47EC64A3630F}" type="slidenum">
              <a:rPr lang="en-US">
                <a:latin typeface="Times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2</a:t>
            </a:fld>
            <a:endParaRPr lang="en-US">
              <a:latin typeface="Times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w="12700" cap="flat"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7" rIns="92075" bIns="46037"/>
          <a:lstStyle/>
          <a:p>
            <a:endParaRPr lang="en-US" smtClean="0">
              <a:latin typeface="Times" pitchFamily="-72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72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72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72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72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72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CB9DF-376A-42F4-BA96-F392812DAD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A9133-C28C-4257-B395-4343F13BFF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8C2B7-C219-4955-B701-0360541B2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1F75F-4B00-415F-92E9-1EB26D4DDB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D4D21-F6FE-4A7C-ABD8-CD7C78AB99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7C357-C9C9-4498-BF39-8920A75C5B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4FA64-F72D-4658-84EF-F87DF6648B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A89C3-4EE8-41A8-A4F5-072A4C1586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EAD4F-1EDA-4EF9-A0FA-53FCD48E57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D2FC7-A545-409E-BCF9-CB16D78017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A5AFD-2B51-4519-B61E-F2CB546AFA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452E1E2-DCFA-4487-B44D-671DF23042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pitchFamily="-72" charset="-128"/>
          <a:cs typeface="ＭＳ Ｐゴシック" pitchFamily="-7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pitchFamily="-72" charset="-128"/>
          <a:cs typeface="ＭＳ Ｐゴシック" pitchFamily="-7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pitchFamily="-72" charset="-128"/>
          <a:cs typeface="ＭＳ Ｐゴシック" pitchFamily="-7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pitchFamily="-72" charset="-128"/>
          <a:cs typeface="ＭＳ Ｐゴシック" pitchFamily="-72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7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7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7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72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5.bin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7.w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14.wmf"/><Relationship Id="rId18" Type="http://schemas.openxmlformats.org/officeDocument/2006/relationships/oleObject" Target="../embeddings/oleObject15.bin"/><Relationship Id="rId26" Type="http://schemas.openxmlformats.org/officeDocument/2006/relationships/oleObject" Target="../embeddings/oleObject19.bin"/><Relationship Id="rId3" Type="http://schemas.openxmlformats.org/officeDocument/2006/relationships/notesSlide" Target="../notesSlides/notesSlide5.xml"/><Relationship Id="rId21" Type="http://schemas.openxmlformats.org/officeDocument/2006/relationships/image" Target="../media/image18.wmf"/><Relationship Id="rId7" Type="http://schemas.openxmlformats.org/officeDocument/2006/relationships/image" Target="../media/image11.wmf"/><Relationship Id="rId12" Type="http://schemas.openxmlformats.org/officeDocument/2006/relationships/oleObject" Target="../embeddings/oleObject12.bin"/><Relationship Id="rId17" Type="http://schemas.openxmlformats.org/officeDocument/2006/relationships/image" Target="../media/image16.wmf"/><Relationship Id="rId25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6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3.wmf"/><Relationship Id="rId24" Type="http://schemas.openxmlformats.org/officeDocument/2006/relationships/oleObject" Target="../embeddings/oleObject18.bin"/><Relationship Id="rId5" Type="http://schemas.openxmlformats.org/officeDocument/2006/relationships/image" Target="../media/image10.wmf"/><Relationship Id="rId15" Type="http://schemas.openxmlformats.org/officeDocument/2006/relationships/image" Target="../media/image15.wmf"/><Relationship Id="rId23" Type="http://schemas.openxmlformats.org/officeDocument/2006/relationships/image" Target="../media/image19.wmf"/><Relationship Id="rId10" Type="http://schemas.openxmlformats.org/officeDocument/2006/relationships/oleObject" Target="../embeddings/oleObject11.bin"/><Relationship Id="rId19" Type="http://schemas.openxmlformats.org/officeDocument/2006/relationships/image" Target="../media/image17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2.wmf"/><Relationship Id="rId14" Type="http://schemas.openxmlformats.org/officeDocument/2006/relationships/oleObject" Target="../embeddings/oleObject13.bin"/><Relationship Id="rId22" Type="http://schemas.openxmlformats.org/officeDocument/2006/relationships/oleObject" Target="../embeddings/oleObject17.bin"/><Relationship Id="rId27" Type="http://schemas.openxmlformats.org/officeDocument/2006/relationships/image" Target="../media/image2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2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solidFill>
                  <a:srgbClr val="C00000"/>
                </a:solidFill>
              </a:rPr>
              <a:t>Logarithmic Functions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Objective:  You will be able to write the equivalent form of a logarithmic or exponential function as an exponent or logarithm.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309563" y="4800600"/>
          <a:ext cx="8509000" cy="103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6" name="Equation" r:id="rId4" imgW="1993680" imgH="241200" progId="">
                  <p:embed/>
                </p:oleObj>
              </mc:Choice>
              <mc:Fallback>
                <p:oleObj name="Equation" r:id="rId4" imgW="1993680" imgH="24120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3" y="4800600"/>
                        <a:ext cx="8509000" cy="1030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7495233"/>
              </p:ext>
            </p:extLst>
          </p:nvPr>
        </p:nvGraphicFramePr>
        <p:xfrm>
          <a:off x="158750" y="1211263"/>
          <a:ext cx="8675688" cy="250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7" name="Equation" r:id="rId6" imgW="2336760" imgH="672840" progId="Equation.DSMT4">
                  <p:embed/>
                </p:oleObj>
              </mc:Choice>
              <mc:Fallback>
                <p:oleObj name="Equation" r:id="rId6" imgW="2336760" imgH="6728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50" y="1211263"/>
                        <a:ext cx="8675688" cy="2501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Oval 8"/>
          <p:cNvSpPr>
            <a:spLocks noChangeArrowheads="1"/>
          </p:cNvSpPr>
          <p:nvPr/>
        </p:nvSpPr>
        <p:spPr bwMode="auto">
          <a:xfrm>
            <a:off x="5486400" y="1006475"/>
            <a:ext cx="3429000" cy="1676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41989" name="Oval 7"/>
          <p:cNvSpPr>
            <a:spLocks noChangeArrowheads="1"/>
          </p:cNvSpPr>
          <p:nvPr/>
        </p:nvSpPr>
        <p:spPr bwMode="auto">
          <a:xfrm>
            <a:off x="762000" y="930275"/>
            <a:ext cx="3657600" cy="1752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5638800"/>
            <a:ext cx="7772400" cy="958850"/>
          </a:xfrm>
        </p:spPr>
        <p:txBody>
          <a:bodyPr/>
          <a:lstStyle/>
          <a:p>
            <a:pPr algn="ctr" eaLnBrk="1" hangingPunct="1"/>
            <a:r>
              <a:rPr lang="en-US" sz="5500" b="1" i="1" smtClean="0">
                <a:solidFill>
                  <a:srgbClr val="201D1A"/>
                </a:solidFill>
              </a:rPr>
              <a:t>b</a:t>
            </a:r>
            <a:r>
              <a:rPr lang="en-US" sz="5500" smtClean="0">
                <a:solidFill>
                  <a:srgbClr val="201D1A"/>
                </a:solidFill>
              </a:rPr>
              <a:t> is positive with </a:t>
            </a:r>
            <a:r>
              <a:rPr lang="en-US" sz="5500" b="1" i="1" smtClean="0">
                <a:solidFill>
                  <a:srgbClr val="201D1A"/>
                </a:solidFill>
              </a:rPr>
              <a:t>b</a:t>
            </a:r>
            <a:r>
              <a:rPr lang="en-US" sz="5500" b="1" smtClean="0">
                <a:solidFill>
                  <a:srgbClr val="201D1A"/>
                </a:solidFill>
              </a:rPr>
              <a:t> </a:t>
            </a:r>
            <a:r>
              <a:rPr lang="en-US" sz="5500" b="1" smtClean="0">
                <a:solidFill>
                  <a:srgbClr val="201D1A"/>
                </a:solidFill>
                <a:sym typeface="Symbol" pitchFamily="-72" charset="2"/>
              </a:rPr>
              <a:t> 1</a:t>
            </a:r>
          </a:p>
        </p:txBody>
      </p:sp>
      <p:graphicFrame>
        <p:nvGraphicFramePr>
          <p:cNvPr id="41986" name="Object 4"/>
          <p:cNvGraphicFramePr>
            <a:graphicFrameLocks noChangeAspect="1"/>
          </p:cNvGraphicFramePr>
          <p:nvPr/>
        </p:nvGraphicFramePr>
        <p:xfrm>
          <a:off x="776288" y="2846388"/>
          <a:ext cx="7646987" cy="132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9" name="Equation" r:id="rId4" imgW="1396800" imgH="241200" progId="">
                  <p:embed/>
                </p:oleObj>
              </mc:Choice>
              <mc:Fallback>
                <p:oleObj name="Equation" r:id="rId4" imgW="1396800" imgH="24120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288" y="2846388"/>
                        <a:ext cx="7646987" cy="1322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1" name="Text Box 5"/>
          <p:cNvSpPr txBox="1">
            <a:spLocks noChangeArrowheads="1"/>
          </p:cNvSpPr>
          <p:nvPr/>
        </p:nvSpPr>
        <p:spPr bwMode="auto">
          <a:xfrm>
            <a:off x="990600" y="1143000"/>
            <a:ext cx="3429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b="1"/>
              <a:t>logarithmic form</a:t>
            </a:r>
          </a:p>
        </p:txBody>
      </p:sp>
      <p:sp>
        <p:nvSpPr>
          <p:cNvPr id="41992" name="Text Box 6"/>
          <p:cNvSpPr txBox="1">
            <a:spLocks noChangeArrowheads="1"/>
          </p:cNvSpPr>
          <p:nvPr/>
        </p:nvSpPr>
        <p:spPr bwMode="auto">
          <a:xfrm>
            <a:off x="5410200" y="1219200"/>
            <a:ext cx="3429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b="1"/>
              <a:t>exponential form</a:t>
            </a:r>
          </a:p>
        </p:txBody>
      </p:sp>
      <p:sp>
        <p:nvSpPr>
          <p:cNvPr id="41993" name="Line 12"/>
          <p:cNvSpPr>
            <a:spLocks noChangeShapeType="1"/>
          </p:cNvSpPr>
          <p:nvPr/>
        </p:nvSpPr>
        <p:spPr bwMode="auto">
          <a:xfrm flipV="1">
            <a:off x="7239000" y="26670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triangle" w="lg" len="lg"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4" name="Line 14"/>
          <p:cNvSpPr>
            <a:spLocks noChangeShapeType="1"/>
          </p:cNvSpPr>
          <p:nvPr/>
        </p:nvSpPr>
        <p:spPr bwMode="auto">
          <a:xfrm flipV="1">
            <a:off x="2514600" y="26670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triangle" w="lg" len="lg"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0383" name="Line 15"/>
          <p:cNvSpPr>
            <a:spLocks noChangeShapeType="1"/>
          </p:cNvSpPr>
          <p:nvPr/>
        </p:nvSpPr>
        <p:spPr bwMode="auto">
          <a:xfrm>
            <a:off x="1905000" y="4191000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stealth" w="lg" len="lg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0384" name="Line 16"/>
          <p:cNvSpPr>
            <a:spLocks noChangeShapeType="1"/>
          </p:cNvSpPr>
          <p:nvPr/>
        </p:nvSpPr>
        <p:spPr bwMode="auto">
          <a:xfrm>
            <a:off x="3962400" y="40386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stealth" w="lg" len="lg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0385" name="Line 17"/>
          <p:cNvSpPr>
            <a:spLocks noChangeShapeType="1"/>
          </p:cNvSpPr>
          <p:nvPr/>
        </p:nvSpPr>
        <p:spPr bwMode="auto">
          <a:xfrm flipH="1">
            <a:off x="6019800" y="3962400"/>
            <a:ext cx="304800" cy="914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stealth" w="lg" len="lg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0386" name="Line 18"/>
          <p:cNvSpPr>
            <a:spLocks noChangeShapeType="1"/>
          </p:cNvSpPr>
          <p:nvPr/>
        </p:nvSpPr>
        <p:spPr bwMode="auto">
          <a:xfrm>
            <a:off x="7010400" y="3657600"/>
            <a:ext cx="304800" cy="1219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stealth" w="lg" len="lg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0387" name="Text Box 19"/>
          <p:cNvSpPr txBox="1">
            <a:spLocks noChangeArrowheads="1"/>
          </p:cNvSpPr>
          <p:nvPr/>
        </p:nvSpPr>
        <p:spPr bwMode="auto">
          <a:xfrm>
            <a:off x="914400" y="5029200"/>
            <a:ext cx="1295400" cy="7016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4000" b="1"/>
              <a:t>base</a:t>
            </a:r>
          </a:p>
        </p:txBody>
      </p:sp>
      <p:sp>
        <p:nvSpPr>
          <p:cNvPr id="570388" name="Text Box 20"/>
          <p:cNvSpPr txBox="1">
            <a:spLocks noChangeArrowheads="1"/>
          </p:cNvSpPr>
          <p:nvPr/>
        </p:nvSpPr>
        <p:spPr bwMode="auto">
          <a:xfrm>
            <a:off x="2362200" y="4572000"/>
            <a:ext cx="2351088" cy="7016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4000" b="1"/>
              <a:t>exponent</a:t>
            </a:r>
          </a:p>
        </p:txBody>
      </p:sp>
      <p:sp>
        <p:nvSpPr>
          <p:cNvPr id="570389" name="Text Box 21"/>
          <p:cNvSpPr txBox="1">
            <a:spLocks noChangeArrowheads="1"/>
          </p:cNvSpPr>
          <p:nvPr/>
        </p:nvSpPr>
        <p:spPr bwMode="auto">
          <a:xfrm>
            <a:off x="5256213" y="4953000"/>
            <a:ext cx="1144587" cy="7016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4000" b="1"/>
              <a:t>base</a:t>
            </a:r>
          </a:p>
        </p:txBody>
      </p:sp>
      <p:sp>
        <p:nvSpPr>
          <p:cNvPr id="570390" name="Text Box 22"/>
          <p:cNvSpPr txBox="1">
            <a:spLocks noChangeArrowheads="1"/>
          </p:cNvSpPr>
          <p:nvPr/>
        </p:nvSpPr>
        <p:spPr bwMode="auto">
          <a:xfrm>
            <a:off x="6629400" y="4953000"/>
            <a:ext cx="2286000" cy="7016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4000" b="1"/>
              <a:t>exponent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703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70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703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703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5703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5703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703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5703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0383" grpId="0" animBg="1"/>
      <p:bldP spid="570384" grpId="0" animBg="1"/>
      <p:bldP spid="570385" grpId="0" animBg="1"/>
      <p:bldP spid="570386" grpId="0" animBg="1"/>
      <p:bldP spid="570387" grpId="0" animBg="1"/>
      <p:bldP spid="570388" grpId="0" animBg="1"/>
      <p:bldP spid="570389" grpId="0" animBg="1"/>
      <p:bldP spid="57039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295400" y="381000"/>
          <a:ext cx="6553200" cy="6223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76600"/>
                <a:gridCol w="3276600"/>
              </a:tblGrid>
              <a:tr h="124460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Exponential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Logarithmic</a:t>
                      </a:r>
                      <a:endParaRPr lang="en-US" sz="4000" dirty="0"/>
                    </a:p>
                  </a:txBody>
                  <a:tcPr/>
                </a:tc>
              </a:tr>
              <a:tr h="124460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1.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/>
                    </a:p>
                  </a:txBody>
                  <a:tcPr/>
                </a:tc>
              </a:tr>
              <a:tr h="124460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2.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/>
                    </a:p>
                  </a:txBody>
                  <a:tcPr/>
                </a:tc>
              </a:tr>
              <a:tr h="124460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3.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/>
                    </a:p>
                  </a:txBody>
                  <a:tcPr/>
                </a:tc>
              </a:tr>
              <a:tr h="124460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4.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5086" name="Picture 4"/>
          <p:cNvPicPr>
            <a:picLocks noChangeAspect="1" noChangeArrowheads="1"/>
          </p:cNvPicPr>
          <p:nvPr/>
        </p:nvPicPr>
        <p:blipFill>
          <a:blip r:embed="rId4"/>
          <a:srcRect t="53659" r="68726"/>
          <a:stretch>
            <a:fillRect/>
          </a:stretch>
        </p:blipFill>
        <p:spPr bwMode="auto">
          <a:xfrm>
            <a:off x="2133600" y="3124200"/>
            <a:ext cx="20574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 l="57915" b="41463"/>
          <a:stretch>
            <a:fillRect/>
          </a:stretch>
        </p:blipFill>
        <p:spPr bwMode="auto">
          <a:xfrm>
            <a:off x="4800600" y="1905000"/>
            <a:ext cx="2768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5061" name="Object 1029"/>
          <p:cNvGraphicFramePr>
            <a:graphicFrameLocks noChangeAspect="1"/>
          </p:cNvGraphicFramePr>
          <p:nvPr/>
        </p:nvGraphicFramePr>
        <p:xfrm>
          <a:off x="2362200" y="4495800"/>
          <a:ext cx="1492250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3" name="Equation" r:id="rId5" imgW="482400" imgH="203040" progId="">
                  <p:embed/>
                </p:oleObj>
              </mc:Choice>
              <mc:Fallback>
                <p:oleObj name="Equation" r:id="rId5" imgW="482400" imgH="203040" progId="">
                  <p:embed/>
                  <p:pic>
                    <p:nvPicPr>
                      <p:cNvPr id="0" name="Picture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4495800"/>
                        <a:ext cx="1492250" cy="625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2" name="Object 1030"/>
          <p:cNvGraphicFramePr>
            <a:graphicFrameLocks noChangeAspect="1"/>
          </p:cNvGraphicFramePr>
          <p:nvPr/>
        </p:nvGraphicFramePr>
        <p:xfrm>
          <a:off x="2209800" y="5638800"/>
          <a:ext cx="1335088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4" name="Equation" r:id="rId7" imgW="431640" imgH="228600" progId="">
                  <p:embed/>
                </p:oleObj>
              </mc:Choice>
              <mc:Fallback>
                <p:oleObj name="Equation" r:id="rId7" imgW="431640" imgH="228600" progId="">
                  <p:embed/>
                  <p:pic>
                    <p:nvPicPr>
                      <p:cNvPr id="0" name="Picture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5638800"/>
                        <a:ext cx="1335088" cy="703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3" name="Object 1031"/>
          <p:cNvGraphicFramePr>
            <a:graphicFrameLocks noChangeAspect="1"/>
          </p:cNvGraphicFramePr>
          <p:nvPr/>
        </p:nvGraphicFramePr>
        <p:xfrm>
          <a:off x="5181600" y="4495800"/>
          <a:ext cx="2159000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5" name="Equation" r:id="rId9" imgW="698400" imgH="215640" progId="">
                  <p:embed/>
                </p:oleObj>
              </mc:Choice>
              <mc:Fallback>
                <p:oleObj name="Equation" r:id="rId9" imgW="698400" imgH="215640" progId="">
                  <p:embed/>
                  <p:pic>
                    <p:nvPicPr>
                      <p:cNvPr id="0" name="Picture 10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4495800"/>
                        <a:ext cx="2159000" cy="665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4" name="Object 1032"/>
          <p:cNvGraphicFramePr>
            <a:graphicFrameLocks noChangeAspect="1"/>
          </p:cNvGraphicFramePr>
          <p:nvPr/>
        </p:nvGraphicFramePr>
        <p:xfrm>
          <a:off x="5181600" y="5715000"/>
          <a:ext cx="2001838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6" name="Equation" r:id="rId11" imgW="647640" imgH="228600" progId="">
                  <p:embed/>
                </p:oleObj>
              </mc:Choice>
              <mc:Fallback>
                <p:oleObj name="Equation" r:id="rId11" imgW="647640" imgH="228600" progId="">
                  <p:embed/>
                  <p:pic>
                    <p:nvPicPr>
                      <p:cNvPr id="0" name="Picture 10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5715000"/>
                        <a:ext cx="2001838" cy="703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/>
          <a:srcRect l="57915" t="53659"/>
          <a:stretch>
            <a:fillRect/>
          </a:stretch>
        </p:blipFill>
        <p:spPr bwMode="auto">
          <a:xfrm>
            <a:off x="4876800" y="3124200"/>
            <a:ext cx="27686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89" name="Picture 4"/>
          <p:cNvPicPr>
            <a:picLocks noChangeAspect="1" noChangeArrowheads="1"/>
          </p:cNvPicPr>
          <p:nvPr/>
        </p:nvPicPr>
        <p:blipFill>
          <a:blip r:embed="rId4"/>
          <a:srcRect r="68726" b="51221"/>
          <a:stretch>
            <a:fillRect/>
          </a:stretch>
        </p:blipFill>
        <p:spPr bwMode="auto">
          <a:xfrm>
            <a:off x="2209800" y="1981200"/>
            <a:ext cx="205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1295400" y="228600"/>
          <a:ext cx="6553200" cy="6400800"/>
        </p:xfrm>
        <a:graphic>
          <a:graphicData uri="http://schemas.openxmlformats.org/drawingml/2006/table">
            <a:tbl>
              <a:tblPr/>
              <a:tblGrid>
                <a:gridCol w="3276600"/>
                <a:gridCol w="32766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Logarithmic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Exponential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1.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-72" charset="0"/>
                        <a:ea typeface="ＭＳ Ｐゴシック" pitchFamily="-72" charset="-128"/>
                        <a:cs typeface="ＭＳ Ｐゴシック" pitchFamily="-7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-72" charset="0"/>
                        <a:ea typeface="ＭＳ Ｐゴシック" pitchFamily="-72" charset="-128"/>
                        <a:cs typeface="ＭＳ Ｐゴシック" pitchFamily="-7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3.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-72" charset="0"/>
                        <a:ea typeface="ＭＳ Ｐゴシック" pitchFamily="-72" charset="-128"/>
                        <a:cs typeface="ＭＳ Ｐゴシック" pitchFamily="-7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4.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-72" charset="0"/>
                        <a:ea typeface="ＭＳ Ｐゴシック" pitchFamily="-72" charset="-128"/>
                        <a:cs typeface="ＭＳ Ｐゴシック" pitchFamily="-7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5.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-72" charset="0"/>
                        <a:ea typeface="ＭＳ Ｐゴシック" pitchFamily="-72" charset="-128"/>
                        <a:cs typeface="ＭＳ Ｐゴシック" pitchFamily="-7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6.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-72" charset="0"/>
                        <a:ea typeface="ＭＳ Ｐゴシック" pitchFamily="-72" charset="-128"/>
                        <a:cs typeface="ＭＳ Ｐゴシック" pitchFamily="-72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6082" name="Object 1026"/>
          <p:cNvGraphicFramePr>
            <a:graphicFrameLocks noChangeAspect="1"/>
          </p:cNvGraphicFramePr>
          <p:nvPr/>
        </p:nvGraphicFramePr>
        <p:xfrm>
          <a:off x="2286000" y="2209800"/>
          <a:ext cx="19621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8" name="Equation" r:id="rId4" imgW="634680" imgH="228600" progId="">
                  <p:embed/>
                </p:oleObj>
              </mc:Choice>
              <mc:Fallback>
                <p:oleObj name="Equation" r:id="rId4" imgW="634680" imgH="228600" progId="">
                  <p:embed/>
                  <p:pic>
                    <p:nvPicPr>
                      <p:cNvPr id="0" name="Picture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209800"/>
                        <a:ext cx="1962150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3" name="Object 1027"/>
          <p:cNvGraphicFramePr>
            <a:graphicFrameLocks noChangeAspect="1"/>
          </p:cNvGraphicFramePr>
          <p:nvPr/>
        </p:nvGraphicFramePr>
        <p:xfrm>
          <a:off x="2209800" y="3124200"/>
          <a:ext cx="19621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9" name="Equation" r:id="rId6" imgW="634680" imgH="228600" progId="">
                  <p:embed/>
                </p:oleObj>
              </mc:Choice>
              <mc:Fallback>
                <p:oleObj name="Equation" r:id="rId6" imgW="634680" imgH="228600" progId="">
                  <p:embed/>
                  <p:pic>
                    <p:nvPicPr>
                      <p:cNvPr id="0" name="Picture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124200"/>
                        <a:ext cx="1962150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4" name="Object 1028"/>
          <p:cNvGraphicFramePr>
            <a:graphicFrameLocks noChangeAspect="1"/>
          </p:cNvGraphicFramePr>
          <p:nvPr/>
        </p:nvGraphicFramePr>
        <p:xfrm>
          <a:off x="1981200" y="1219200"/>
          <a:ext cx="2159000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20" name="Equation" r:id="rId8" imgW="698400" imgH="215640" progId="">
                  <p:embed/>
                </p:oleObj>
              </mc:Choice>
              <mc:Fallback>
                <p:oleObj name="Equation" r:id="rId8" imgW="698400" imgH="215640" progId="">
                  <p:embed/>
                  <p:pic>
                    <p:nvPicPr>
                      <p:cNvPr id="0" name="Picture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219200"/>
                        <a:ext cx="2159000" cy="665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5" name="Object 1029"/>
          <p:cNvGraphicFramePr>
            <a:graphicFrameLocks noChangeAspect="1"/>
          </p:cNvGraphicFramePr>
          <p:nvPr/>
        </p:nvGraphicFramePr>
        <p:xfrm>
          <a:off x="5334000" y="1295400"/>
          <a:ext cx="1609725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21" name="Equation" r:id="rId10" imgW="520560" imgH="203040" progId="Equation.DSMT4">
                  <p:embed/>
                </p:oleObj>
              </mc:Choice>
              <mc:Fallback>
                <p:oleObj name="Equation" r:id="rId10" imgW="520560" imgH="203040" progId="Equation.DSMT4">
                  <p:embed/>
                  <p:pic>
                    <p:nvPicPr>
                      <p:cNvPr id="0" name="Picture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295400"/>
                        <a:ext cx="1609725" cy="625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6" name="Object 1030"/>
          <p:cNvGraphicFramePr>
            <a:graphicFrameLocks noChangeAspect="1"/>
          </p:cNvGraphicFramePr>
          <p:nvPr/>
        </p:nvGraphicFramePr>
        <p:xfrm>
          <a:off x="5486400" y="2209800"/>
          <a:ext cx="1414463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22" name="Equation" r:id="rId12" imgW="457200" imgH="203040" progId="">
                  <p:embed/>
                </p:oleObj>
              </mc:Choice>
              <mc:Fallback>
                <p:oleObj name="Equation" r:id="rId12" imgW="457200" imgH="203040" progId="">
                  <p:embed/>
                  <p:pic>
                    <p:nvPicPr>
                      <p:cNvPr id="0" name="Picture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209800"/>
                        <a:ext cx="1414463" cy="625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7" name="Object 1031"/>
          <p:cNvGraphicFramePr>
            <a:graphicFrameLocks noChangeAspect="1"/>
          </p:cNvGraphicFramePr>
          <p:nvPr/>
        </p:nvGraphicFramePr>
        <p:xfrm>
          <a:off x="5486400" y="3124200"/>
          <a:ext cx="1255713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23" name="Equation" r:id="rId14" imgW="406080" imgH="203040" progId="">
                  <p:embed/>
                </p:oleObj>
              </mc:Choice>
              <mc:Fallback>
                <p:oleObj name="Equation" r:id="rId14" imgW="406080" imgH="203040" progId="">
                  <p:embed/>
                  <p:pic>
                    <p:nvPicPr>
                      <p:cNvPr id="0" name="Picture 10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3124200"/>
                        <a:ext cx="1255713" cy="625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8" name="Object 1032"/>
          <p:cNvGraphicFramePr>
            <a:graphicFrameLocks noChangeAspect="1"/>
          </p:cNvGraphicFramePr>
          <p:nvPr/>
        </p:nvGraphicFramePr>
        <p:xfrm>
          <a:off x="2133600" y="3962400"/>
          <a:ext cx="1922463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24" name="Equation" r:id="rId16" imgW="622080" imgH="228600" progId="">
                  <p:embed/>
                </p:oleObj>
              </mc:Choice>
              <mc:Fallback>
                <p:oleObj name="Equation" r:id="rId16" imgW="622080" imgH="228600" progId="">
                  <p:embed/>
                  <p:pic>
                    <p:nvPicPr>
                      <p:cNvPr id="0" name="Picture 10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962400"/>
                        <a:ext cx="1922463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9" name="Object 1033"/>
          <p:cNvGraphicFramePr>
            <a:graphicFrameLocks noChangeAspect="1"/>
          </p:cNvGraphicFramePr>
          <p:nvPr/>
        </p:nvGraphicFramePr>
        <p:xfrm>
          <a:off x="2073275" y="4800600"/>
          <a:ext cx="1893888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25" name="Equation" r:id="rId18" imgW="774360" imgH="393480" progId="">
                  <p:embed/>
                </p:oleObj>
              </mc:Choice>
              <mc:Fallback>
                <p:oleObj name="Equation" r:id="rId18" imgW="774360" imgH="393480" progId="">
                  <p:embed/>
                  <p:pic>
                    <p:nvPicPr>
                      <p:cNvPr id="0" name="Picture 10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3275" y="4800600"/>
                        <a:ext cx="1893888" cy="960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0" name="Object 1034"/>
          <p:cNvGraphicFramePr>
            <a:graphicFrameLocks noChangeAspect="1"/>
          </p:cNvGraphicFramePr>
          <p:nvPr/>
        </p:nvGraphicFramePr>
        <p:xfrm>
          <a:off x="2286000" y="5715000"/>
          <a:ext cx="1693863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26" name="Equation" r:id="rId20" imgW="799920" imgH="393480" progId="">
                  <p:embed/>
                </p:oleObj>
              </mc:Choice>
              <mc:Fallback>
                <p:oleObj name="Equation" r:id="rId20" imgW="799920" imgH="393480" progId="">
                  <p:embed/>
                  <p:pic>
                    <p:nvPicPr>
                      <p:cNvPr id="0" name="Picture 10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5715000"/>
                        <a:ext cx="1693863" cy="831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1" name="Object 1035"/>
          <p:cNvGraphicFramePr>
            <a:graphicFrameLocks noChangeAspect="1"/>
          </p:cNvGraphicFramePr>
          <p:nvPr/>
        </p:nvGraphicFramePr>
        <p:xfrm>
          <a:off x="5638800" y="3962400"/>
          <a:ext cx="1255713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27" name="Equation" r:id="rId22" imgW="406080" imgH="203040" progId="">
                  <p:embed/>
                </p:oleObj>
              </mc:Choice>
              <mc:Fallback>
                <p:oleObj name="Equation" r:id="rId22" imgW="406080" imgH="203040" progId="">
                  <p:embed/>
                  <p:pic>
                    <p:nvPicPr>
                      <p:cNvPr id="0" name="Picture 10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962400"/>
                        <a:ext cx="1255713" cy="625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2" name="Object 1036"/>
          <p:cNvGraphicFramePr>
            <a:graphicFrameLocks noChangeAspect="1"/>
          </p:cNvGraphicFramePr>
          <p:nvPr/>
        </p:nvGraphicFramePr>
        <p:xfrm>
          <a:off x="5562600" y="4876800"/>
          <a:ext cx="1295400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28" name="Equation" r:id="rId24" imgW="545760" imgH="317160" progId="">
                  <p:embed/>
                </p:oleObj>
              </mc:Choice>
              <mc:Fallback>
                <p:oleObj name="Equation" r:id="rId24" imgW="545760" imgH="317160" progId="">
                  <p:embed/>
                  <p:pic>
                    <p:nvPicPr>
                      <p:cNvPr id="0" name="Picture 10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4876800"/>
                        <a:ext cx="1295400" cy="750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3" name="Object 1037"/>
          <p:cNvGraphicFramePr>
            <a:graphicFrameLocks noChangeAspect="1"/>
          </p:cNvGraphicFramePr>
          <p:nvPr/>
        </p:nvGraphicFramePr>
        <p:xfrm>
          <a:off x="5562600" y="5715000"/>
          <a:ext cx="1219200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29" name="Equation" r:id="rId26" imgW="545760" imgH="393480" progId="">
                  <p:embed/>
                </p:oleObj>
              </mc:Choice>
              <mc:Fallback>
                <p:oleObj name="Equation" r:id="rId26" imgW="545760" imgH="393480" progId="">
                  <p:embed/>
                  <p:pic>
                    <p:nvPicPr>
                      <p:cNvPr id="0" name="Picture 10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5715000"/>
                        <a:ext cx="1219200" cy="874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848600" cy="1447800"/>
          </a:xfrm>
          <a:ln w="38100">
            <a:solidFill>
              <a:schemeClr val="accent2"/>
            </a:solidFill>
          </a:ln>
        </p:spPr>
        <p:txBody>
          <a:bodyPr/>
          <a:lstStyle/>
          <a:p>
            <a:r>
              <a:rPr lang="en-US" sz="4000" smtClean="0">
                <a:solidFill>
                  <a:srgbClr val="C00000"/>
                </a:solidFill>
              </a:rPr>
              <a:t>The Common Logarithmic Function</a:t>
            </a:r>
            <a:br>
              <a:rPr lang="en-US" sz="4000" smtClean="0">
                <a:solidFill>
                  <a:srgbClr val="C00000"/>
                </a:solidFill>
              </a:rPr>
            </a:br>
            <a:r>
              <a:rPr lang="en-US" sz="4000" smtClean="0">
                <a:solidFill>
                  <a:srgbClr val="C00000"/>
                </a:solidFill>
              </a:rPr>
              <a:t>base =10</a:t>
            </a:r>
          </a:p>
        </p:txBody>
      </p:sp>
      <p:graphicFrame>
        <p:nvGraphicFramePr>
          <p:cNvPr id="11266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371600" y="2978150"/>
          <a:ext cx="5943600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Equation" r:id="rId4" imgW="1562040" imgH="241200" progId="">
                  <p:embed/>
                </p:oleObj>
              </mc:Choice>
              <mc:Fallback>
                <p:oleObj name="Equation" r:id="rId4" imgW="1562040" imgH="24120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978150"/>
                        <a:ext cx="5943600" cy="917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1447800" y="4343400"/>
          <a:ext cx="555625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Equation" r:id="rId6" imgW="1460160" imgH="228600" progId="">
                  <p:embed/>
                </p:oleObj>
              </mc:Choice>
              <mc:Fallback>
                <p:oleObj name="Equation" r:id="rId6" imgW="1460160" imgH="2286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343400"/>
                        <a:ext cx="5556250" cy="868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Oval 8"/>
          <p:cNvSpPr>
            <a:spLocks noChangeArrowheads="1"/>
          </p:cNvSpPr>
          <p:nvPr/>
        </p:nvSpPr>
        <p:spPr bwMode="auto">
          <a:xfrm>
            <a:off x="5486400" y="1006475"/>
            <a:ext cx="3429000" cy="1676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43013" name="Oval 7"/>
          <p:cNvSpPr>
            <a:spLocks noChangeArrowheads="1"/>
          </p:cNvSpPr>
          <p:nvPr/>
        </p:nvSpPr>
        <p:spPr bwMode="auto">
          <a:xfrm>
            <a:off x="762000" y="930275"/>
            <a:ext cx="3657600" cy="1752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5638800"/>
            <a:ext cx="7772400" cy="958850"/>
          </a:xfrm>
        </p:spPr>
        <p:txBody>
          <a:bodyPr/>
          <a:lstStyle/>
          <a:p>
            <a:pPr algn="ctr" eaLnBrk="1" hangingPunct="1"/>
            <a:r>
              <a:rPr lang="en-US" sz="5500" b="1" i="1" smtClean="0">
                <a:solidFill>
                  <a:srgbClr val="201D1A"/>
                </a:solidFill>
              </a:rPr>
              <a:t>b</a:t>
            </a:r>
            <a:r>
              <a:rPr lang="en-US" sz="5500" smtClean="0">
                <a:solidFill>
                  <a:srgbClr val="201D1A"/>
                </a:solidFill>
              </a:rPr>
              <a:t> is positive with </a:t>
            </a:r>
            <a:r>
              <a:rPr lang="en-US" sz="5500" b="1" i="1" smtClean="0">
                <a:solidFill>
                  <a:srgbClr val="201D1A"/>
                </a:solidFill>
              </a:rPr>
              <a:t>b</a:t>
            </a:r>
            <a:r>
              <a:rPr lang="en-US" sz="5500" b="1" smtClean="0">
                <a:solidFill>
                  <a:srgbClr val="201D1A"/>
                </a:solidFill>
              </a:rPr>
              <a:t> </a:t>
            </a:r>
            <a:r>
              <a:rPr lang="en-US" sz="5500" b="1" smtClean="0">
                <a:solidFill>
                  <a:srgbClr val="201D1A"/>
                </a:solidFill>
                <a:sym typeface="Symbol" pitchFamily="-72" charset="2"/>
              </a:rPr>
              <a:t> 1</a:t>
            </a:r>
          </a:p>
        </p:txBody>
      </p:sp>
      <p:graphicFrame>
        <p:nvGraphicFramePr>
          <p:cNvPr id="43010" name="Object 4"/>
          <p:cNvGraphicFramePr>
            <a:graphicFrameLocks noChangeAspect="1"/>
          </p:cNvGraphicFramePr>
          <p:nvPr/>
        </p:nvGraphicFramePr>
        <p:xfrm>
          <a:off x="741363" y="2846388"/>
          <a:ext cx="7716837" cy="132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3" name="Equation" r:id="rId4" imgW="1409400" imgH="241200" progId="">
                  <p:embed/>
                </p:oleObj>
              </mc:Choice>
              <mc:Fallback>
                <p:oleObj name="Equation" r:id="rId4" imgW="1409400" imgH="24120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363" y="2846388"/>
                        <a:ext cx="7716837" cy="1322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5" name="Text Box 5"/>
          <p:cNvSpPr txBox="1">
            <a:spLocks noChangeArrowheads="1"/>
          </p:cNvSpPr>
          <p:nvPr/>
        </p:nvSpPr>
        <p:spPr bwMode="auto">
          <a:xfrm>
            <a:off x="990600" y="1143000"/>
            <a:ext cx="3429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b="1"/>
              <a:t>Logarithmic inverse form</a:t>
            </a:r>
          </a:p>
        </p:txBody>
      </p:sp>
      <p:sp>
        <p:nvSpPr>
          <p:cNvPr id="43016" name="Text Box 6"/>
          <p:cNvSpPr txBox="1">
            <a:spLocks noChangeArrowheads="1"/>
          </p:cNvSpPr>
          <p:nvPr/>
        </p:nvSpPr>
        <p:spPr bwMode="auto">
          <a:xfrm>
            <a:off x="5410200" y="1219200"/>
            <a:ext cx="3429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b="1"/>
              <a:t>exponential form</a:t>
            </a:r>
          </a:p>
        </p:txBody>
      </p:sp>
      <p:sp>
        <p:nvSpPr>
          <p:cNvPr id="43017" name="Line 12"/>
          <p:cNvSpPr>
            <a:spLocks noChangeShapeType="1"/>
          </p:cNvSpPr>
          <p:nvPr/>
        </p:nvSpPr>
        <p:spPr bwMode="auto">
          <a:xfrm flipV="1">
            <a:off x="7239000" y="26670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triangle" w="lg" len="lg"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8" name="Line 14"/>
          <p:cNvSpPr>
            <a:spLocks noChangeShapeType="1"/>
          </p:cNvSpPr>
          <p:nvPr/>
        </p:nvSpPr>
        <p:spPr bwMode="auto">
          <a:xfrm flipV="1">
            <a:off x="2514600" y="26670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triangle" w="lg" len="lg"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0383" name="Line 15"/>
          <p:cNvSpPr>
            <a:spLocks noChangeShapeType="1"/>
          </p:cNvSpPr>
          <p:nvPr/>
        </p:nvSpPr>
        <p:spPr bwMode="auto">
          <a:xfrm>
            <a:off x="1905000" y="4191000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stealth" w="lg" len="lg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0384" name="Line 16"/>
          <p:cNvSpPr>
            <a:spLocks noChangeShapeType="1"/>
          </p:cNvSpPr>
          <p:nvPr/>
        </p:nvSpPr>
        <p:spPr bwMode="auto">
          <a:xfrm>
            <a:off x="2819400" y="3810000"/>
            <a:ext cx="1143000" cy="685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stealth" w="lg" len="lg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0385" name="Line 17"/>
          <p:cNvSpPr>
            <a:spLocks noChangeShapeType="1"/>
          </p:cNvSpPr>
          <p:nvPr/>
        </p:nvSpPr>
        <p:spPr bwMode="auto">
          <a:xfrm flipH="1">
            <a:off x="6019800" y="3962400"/>
            <a:ext cx="304800" cy="914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stealth" w="lg" len="lg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0386" name="Line 18"/>
          <p:cNvSpPr>
            <a:spLocks noChangeShapeType="1"/>
          </p:cNvSpPr>
          <p:nvPr/>
        </p:nvSpPr>
        <p:spPr bwMode="auto">
          <a:xfrm>
            <a:off x="7010400" y="3657600"/>
            <a:ext cx="304800" cy="1219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stealth" w="lg" len="lg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0387" name="Text Box 19"/>
          <p:cNvSpPr txBox="1">
            <a:spLocks noChangeArrowheads="1"/>
          </p:cNvSpPr>
          <p:nvPr/>
        </p:nvSpPr>
        <p:spPr bwMode="auto">
          <a:xfrm>
            <a:off x="914400" y="5029200"/>
            <a:ext cx="1295400" cy="7016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4000" b="1"/>
              <a:t>base</a:t>
            </a:r>
          </a:p>
        </p:txBody>
      </p:sp>
      <p:sp>
        <p:nvSpPr>
          <p:cNvPr id="570388" name="Text Box 20"/>
          <p:cNvSpPr txBox="1">
            <a:spLocks noChangeArrowheads="1"/>
          </p:cNvSpPr>
          <p:nvPr/>
        </p:nvSpPr>
        <p:spPr bwMode="auto">
          <a:xfrm>
            <a:off x="2362200" y="4572000"/>
            <a:ext cx="2351088" cy="7016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4000" b="1"/>
              <a:t>exponent</a:t>
            </a:r>
          </a:p>
        </p:txBody>
      </p:sp>
      <p:sp>
        <p:nvSpPr>
          <p:cNvPr id="570389" name="Text Box 21"/>
          <p:cNvSpPr txBox="1">
            <a:spLocks noChangeArrowheads="1"/>
          </p:cNvSpPr>
          <p:nvPr/>
        </p:nvSpPr>
        <p:spPr bwMode="auto">
          <a:xfrm>
            <a:off x="5256213" y="4953000"/>
            <a:ext cx="1144587" cy="7016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4000" b="1"/>
              <a:t>base</a:t>
            </a:r>
          </a:p>
        </p:txBody>
      </p:sp>
      <p:sp>
        <p:nvSpPr>
          <p:cNvPr id="570390" name="Text Box 22"/>
          <p:cNvSpPr txBox="1">
            <a:spLocks noChangeArrowheads="1"/>
          </p:cNvSpPr>
          <p:nvPr/>
        </p:nvSpPr>
        <p:spPr bwMode="auto">
          <a:xfrm>
            <a:off x="6629400" y="4953000"/>
            <a:ext cx="2286000" cy="7016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4000" b="1"/>
              <a:t>exponent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703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70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703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703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5703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5703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703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5703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0383" grpId="0" animBg="1"/>
      <p:bldP spid="570384" grpId="0" animBg="1"/>
      <p:bldP spid="570385" grpId="0" animBg="1"/>
      <p:bldP spid="570386" grpId="0" animBg="1"/>
      <p:bldP spid="570387" grpId="0" animBg="1"/>
      <p:bldP spid="570388" grpId="0" animBg="1"/>
      <p:bldP spid="570389" grpId="0" animBg="1"/>
      <p:bldP spid="570390" grpId="0" animBg="1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iMac:Desktop Folder:software:Microsoft Office 98:Templates:Blank Presentation</Template>
  <TotalTime>794</TotalTime>
  <Words>85</Words>
  <Application>Microsoft Office PowerPoint</Application>
  <PresentationFormat>On-screen Show (4:3)</PresentationFormat>
  <Paragraphs>32</Paragraphs>
  <Slides>7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Blank Presentation</vt:lpstr>
      <vt:lpstr>Equation</vt:lpstr>
      <vt:lpstr>MathType 6.0 Equation</vt:lpstr>
      <vt:lpstr>Logarithmic Functions</vt:lpstr>
      <vt:lpstr>PowerPoint Presentation</vt:lpstr>
      <vt:lpstr>PowerPoint Presentation</vt:lpstr>
      <vt:lpstr>PowerPoint Presentation</vt:lpstr>
      <vt:lpstr>PowerPoint Presentation</vt:lpstr>
      <vt:lpstr>The Common Logarithmic Function base =10</vt:lpstr>
      <vt:lpstr>PowerPoint Presentation</vt:lpstr>
    </vt:vector>
  </TitlesOfParts>
  <Company>Harford Community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6.3 Logarithmic Functions</dc:title>
  <dc:creator>Nora Franzova</dc:creator>
  <cp:lastModifiedBy>test</cp:lastModifiedBy>
  <cp:revision>45</cp:revision>
  <dcterms:created xsi:type="dcterms:W3CDTF">2001-11-19T22:41:43Z</dcterms:created>
  <dcterms:modified xsi:type="dcterms:W3CDTF">2014-02-10T19:51:41Z</dcterms:modified>
</cp:coreProperties>
</file>